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59" r:id="rId6"/>
    <p:sldId id="260" r:id="rId7"/>
    <p:sldId id="276" r:id="rId8"/>
    <p:sldId id="261" r:id="rId9"/>
    <p:sldId id="262" r:id="rId10"/>
    <p:sldId id="263" r:id="rId11"/>
    <p:sldId id="264" r:id="rId12"/>
    <p:sldId id="265" r:id="rId13"/>
    <p:sldId id="279"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08"/>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E0E149-BB9F-FA49-AC7E-788F8EEDCDD5}"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EB1C8-41BB-B34D-A3AA-046FE25F8CCF}"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7D2520-E5CC-0349-82A9-234181398E21}"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05401-313C-4A49-AF35-0B6C517614D4}"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AC0BB-5A72-F149-ABE0-22F09A02587F}"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462DE0-3803-A646-AD70-388E3BF36061}" type="datetime1">
              <a:rPr lang="en-US" smtClean="0"/>
              <a:t>4/24/20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7A8DC7-6A1F-1A4A-BCB9-D26BB252876A}" type="datetime1">
              <a:rPr lang="en-US" smtClean="0"/>
              <a:t>4/24/20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F7B48-F7F9-BA4E-B251-38483E513354}"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31A411-1F89-D04E-A6E7-24E87874B778}"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6E7117E-3F72-0E47-8D5F-FE0DA045EE76}"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F94AF9-A52A-3143-B856-849C7196C843}"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CF51CD-AB50-AF42-BE1D-D524F2726BAF}"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A4FA58-EBC2-2240-9D85-D47A1384A244}" type="datetime1">
              <a:rPr lang="en-US" smtClean="0"/>
              <a:t>4/24/20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7F741EF-9B81-C044-B65C-A80602BE8788}" type="datetime1">
              <a:rPr lang="en-US" smtClean="0"/>
              <a:t>4/24/20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0DF6E76-17E6-4242-9408-7DBA2B91B5D7}" type="datetime1">
              <a:rPr lang="en-US" smtClean="0"/>
              <a:t>4/24/20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8C7756-2636-2441-A7B1-23496366E184}" type="datetime1">
              <a:rPr lang="en-US" smtClean="0"/>
              <a:t>4/24/20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7AAFC-36CF-7343-9229-8BC814457C00}"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433D9B-4753-0648-B81F-F268352E4114}" type="datetime1">
              <a:rPr lang="en-US" smtClean="0"/>
              <a:t>4/24/20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[JS]</a:t>
            </a:r>
          </a:p>
        </p:txBody>
      </p:sp>
      <p:sp>
        <p:nvSpPr>
          <p:cNvPr id="4" name="Slide Number Placeholder 3">
            <a:extLst>
              <a:ext uri="{FF2B5EF4-FFF2-40B4-BE49-F238E27FC236}">
                <a16:creationId xmlns:a16="http://schemas.microsoft.com/office/drawing/2014/main" id="{56F9A47D-37C1-D640-A980-7891363144E7}"/>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73391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[JS: interesting observations or figures from crime data]</a:t>
            </a:r>
          </a:p>
        </p:txBody>
      </p:sp>
      <p:sp>
        <p:nvSpPr>
          <p:cNvPr id="4" name="Slide Number Placeholder 3">
            <a:extLst>
              <a:ext uri="{FF2B5EF4-FFF2-40B4-BE49-F238E27FC236}">
                <a16:creationId xmlns:a16="http://schemas.microsoft.com/office/drawing/2014/main" id="{4CAD5F2F-A86F-AF4D-9C01-16A59E2F4B4E}"/>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47424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73352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fontScale="92500" lnSpcReduction="10000"/>
          </a:bodyPr>
          <a:lstStyle/>
          <a:p>
            <a:pPr marL="0" indent="0">
              <a:buNone/>
            </a:pPr>
            <a:r>
              <a:rPr lang="en-US" dirty="0"/>
              <a:t>        GS Rank Stars        Education data summary statistics by Minneapolis community</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Based on the combined educational data from </a:t>
            </a:r>
            <a:r>
              <a:rPr lang="en-US" dirty="0" err="1"/>
              <a:t>SchoolDigger</a:t>
            </a:r>
            <a:r>
              <a:rPr lang="en-US" dirty="0"/>
              <a:t> and </a:t>
            </a:r>
            <a:r>
              <a:rPr lang="en-US" dirty="0" err="1"/>
              <a:t>GreatSchools</a:t>
            </a:r>
            <a:r>
              <a:rPr lang="en-US" dirty="0"/>
              <a:t> there appear to be significant variations in school ranking measures between Minneapolis communities. We investigated the key drivers of this difference, including the effects of student population and students per teacher metrics.</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711120" y="1530882"/>
            <a:ext cx="2568284" cy="3358617"/>
          </a:xfrm>
          <a:prstGeom prst="rect">
            <a:avLst/>
          </a:prstGeom>
        </p:spPr>
      </p:pic>
      <p:pic>
        <p:nvPicPr>
          <p:cNvPr id="9" name="Picture 8">
            <a:extLst>
              <a:ext uri="{FF2B5EF4-FFF2-40B4-BE49-F238E27FC236}">
                <a16:creationId xmlns:a16="http://schemas.microsoft.com/office/drawing/2014/main" id="{E1100FEF-7DFC-4994-8DA2-F9B9B249B404}"/>
              </a:ext>
            </a:extLst>
          </p:cNvPr>
          <p:cNvPicPr>
            <a:picLocks noChangeAspect="1"/>
          </p:cNvPicPr>
          <p:nvPr/>
        </p:nvPicPr>
        <p:blipFill>
          <a:blip r:embed="rId3"/>
          <a:stretch>
            <a:fillRect/>
          </a:stretch>
        </p:blipFill>
        <p:spPr>
          <a:xfrm>
            <a:off x="3485345" y="1530882"/>
            <a:ext cx="8442759" cy="3358616"/>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3" name="Content Placeholder 2">
            <a:extLst>
              <a:ext uri="{FF2B5EF4-FFF2-40B4-BE49-F238E27FC236}">
                <a16:creationId xmlns:a16="http://schemas.microsoft.com/office/drawing/2014/main" id="{7B74E601-CE25-5D42-BCE5-61F8E739A38F}"/>
              </a:ext>
            </a:extLst>
          </p:cNvPr>
          <p:cNvSpPr>
            <a:spLocks noGrp="1"/>
          </p:cNvSpPr>
          <p:nvPr>
            <p:ph idx="1"/>
          </p:nvPr>
        </p:nvSpPr>
        <p:spPr/>
        <p:txBody>
          <a:bodyPr/>
          <a:lstStyle/>
          <a:p>
            <a:r>
              <a:rPr lang="en-US" dirty="0"/>
              <a:t>[</a:t>
            </a:r>
            <a:r>
              <a:rPr lang="en-US"/>
              <a:t>linear regression]</a:t>
            </a:r>
            <a:endParaRPr lang="en-US" dirty="0"/>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lnSpcReduction="100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[police incidents]</a:t>
            </a:r>
          </a:p>
          <a:p>
            <a:r>
              <a:rPr lang="en-US" dirty="0"/>
              <a:t>What is the population of Minneapolis communities?</a:t>
            </a:r>
          </a:p>
          <a:p>
            <a:pPr lvl="1"/>
            <a:r>
              <a:rPr lang="en-US" dirty="0"/>
              <a:t>[source]</a:t>
            </a:r>
          </a:p>
          <a:p>
            <a:r>
              <a:rPr lang="en-US" dirty="0"/>
              <a:t>What is the quality of education in Minneapolis communities?</a:t>
            </a:r>
          </a:p>
          <a:p>
            <a:pPr lvl="1"/>
            <a:r>
              <a:rPr lang="en-US" dirty="0"/>
              <a:t>[source]</a:t>
            </a:r>
          </a:p>
          <a:p>
            <a:endParaRPr lang="en-US" dirty="0"/>
          </a:p>
        </p:txBody>
      </p:sp>
      <p:sp>
        <p:nvSpPr>
          <p:cNvPr id="4" name="Slide Number Placeholder 3">
            <a:extLst>
              <a:ext uri="{FF2B5EF4-FFF2-40B4-BE49-F238E27FC236}">
                <a16:creationId xmlns:a16="http://schemas.microsoft.com/office/drawing/2014/main" id="{83BD7871-98A0-1946-8EBC-F15231779113}"/>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80028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a:t>
            </a:r>
            <a:r>
              <a:rPr lang="en-US"/>
              <a:t>each group.</a:t>
            </a:r>
            <a:endParaRPr lang="en-US" dirty="0"/>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587</TotalTime>
  <Words>1626</Words>
  <Application>Microsoft Macintosh PowerPoint</Application>
  <PresentationFormat>Widescreen</PresentationFormat>
  <Paragraphs>169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Terrence Cummings</cp:lastModifiedBy>
  <cp:revision>43</cp:revision>
  <dcterms:created xsi:type="dcterms:W3CDTF">2020-04-19T16:46:33Z</dcterms:created>
  <dcterms:modified xsi:type="dcterms:W3CDTF">2020-04-24T22:30:34Z</dcterms:modified>
</cp:coreProperties>
</file>